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2" r:id="rId4"/>
    <p:sldId id="273" r:id="rId5"/>
    <p:sldId id="274" r:id="rId6"/>
    <p:sldId id="275" r:id="rId7"/>
    <p:sldId id="259" r:id="rId8"/>
    <p:sldId id="276" r:id="rId9"/>
    <p:sldId id="278" r:id="rId10"/>
    <p:sldId id="293" r:id="rId11"/>
    <p:sldId id="260" r:id="rId12"/>
    <p:sldId id="287" r:id="rId13"/>
    <p:sldId id="279" r:id="rId14"/>
    <p:sldId id="297" r:id="rId15"/>
    <p:sldId id="265" r:id="rId16"/>
    <p:sldId id="286" r:id="rId17"/>
    <p:sldId id="267" r:id="rId18"/>
    <p:sldId id="289" r:id="rId19"/>
    <p:sldId id="266" r:id="rId20"/>
    <p:sldId id="294" r:id="rId21"/>
    <p:sldId id="295" r:id="rId22"/>
    <p:sldId id="288" r:id="rId23"/>
    <p:sldId id="290" r:id="rId24"/>
    <p:sldId id="296" r:id="rId25"/>
    <p:sldId id="280" r:id="rId26"/>
    <p:sldId id="282" r:id="rId27"/>
    <p:sldId id="268" r:id="rId28"/>
    <p:sldId id="270" r:id="rId29"/>
    <p:sldId id="292" r:id="rId30"/>
    <p:sldId id="269" r:id="rId31"/>
    <p:sldId id="271" r:id="rId32"/>
    <p:sldId id="261" r:id="rId33"/>
    <p:sldId id="263" r:id="rId34"/>
    <p:sldId id="264" r:id="rId35"/>
    <p:sldId id="283" r:id="rId36"/>
    <p:sldId id="284" r:id="rId37"/>
    <p:sldId id="277" r:id="rId38"/>
    <p:sldId id="285" r:id="rId39"/>
    <p:sldId id="281" r:id="rId40"/>
  </p:sldIdLst>
  <p:sldSz cx="9144000" cy="6858000" type="screen4x3"/>
  <p:notesSz cx="6950075" cy="92360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965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53A30B5-8210-4C8C-97CA-5D51460A21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C8DAA8-1461-4AEC-B8A1-0C3B920FDB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701015-C85D-46AF-9539-0D18666ECD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F7085-C516-4834-AAAC-FB79A50FD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97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828A2F-82E5-4A8C-9271-A45465FBB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06BEF7-4A85-4C51-AB33-975D89220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1FD608-9075-4F52-A543-BFE87C310A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9050-1A27-49B2-97E1-7A888AE5B8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87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1CC29B-E423-4731-B7E7-A292B61081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11AE07-456A-475E-9FBC-123DFDB5A5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40743-6092-4559-8A59-B2C390908C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49E29-2C25-4EE9-86FD-9CC26CB4E8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5586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CE1E17D-0C8C-4A33-A126-FE5D73EAD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4F00A8A-EF96-430D-BFB0-A5E8C97A50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59510E3-C132-4269-9957-9FD55D888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A834C-4F34-48BC-AE50-B38EA7BF8E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81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1F3088-3EBF-4717-A423-C06D1B34A2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1D4F80-3D33-40EE-8447-9604CE87EE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23696-BF63-4FB3-B2C1-D6C1420FF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D16D7B-983B-4FC9-BBB3-9140E5D12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076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8C05E47-FD65-49CA-81A1-A244182EC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CA364BA-7E84-46F1-867C-D909FE26C7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6EC41EDA-A463-4DEF-94CF-7C9E75C704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E1979-D023-4759-84DE-12FE33A431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031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669D94-CA1D-4CAD-A6DE-CB50BFF51B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E0BA56-CCC5-45F8-A59B-8E31659BC0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D8AF0-6F8A-4358-8FA9-39A69991B0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6F96A-0704-47EE-BADD-23940B0A64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427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DDE488-7C85-4FB3-B506-2EF6CFB08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7AAB4B-369F-4DBC-8FA8-ADDDF4B8CE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1EA350-7A9D-4EF1-8A1E-9BA1C9B5C1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1E9B3-BEBA-4B76-BDAB-7DCE333A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5237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3ABD25-A8B0-4A24-BD6C-3B1BEE199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0EA06-577C-440B-97F1-3605920766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DDB3E-6E3B-4E3C-86F5-7B2CCD78A6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8004-F989-4801-82EA-541C20F6CE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13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D75283B-0DCC-4E5C-9F01-0F5DC7F1CE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3D31AFD-04FE-47E1-8F8B-71D99BD591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674CE64-2A25-453C-B51B-CA4890826B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11E14-8D65-4041-BD92-8F219253FE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087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E7BE6B-0648-4026-9F1D-AAC44C98CB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711B59-0610-4F9B-92D2-970B0988E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5F6048-DD69-4CC2-9971-07F22AE6CC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5DD5D-0867-4218-ABD3-D1236D7FE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061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6C13FF1-51EA-45E1-9F1E-19A6B77A49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FF82DB-1A44-4EC9-B01F-FDC9CE0A09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3CA61F-AA5F-450E-8B78-37AFF8EA1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C5F5B-E074-4058-ADF9-7CB9667F12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30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896DEF-D766-4B4A-8D6E-FD2092929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7F3F4-4BCE-4EB8-8CFC-E97A862FC4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8122F-B673-46EA-A9A4-B15B9EFADF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B597F-CA72-4629-B96B-4B8A90C6B3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433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C3EF7-4899-412C-BE91-4F51B025F6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C10D7-AB0B-447E-9EF4-28871B7959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5467AA-80E5-42A6-A4FE-AC8E78905E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DE25A-DF4C-4BE7-BD44-3A8D328D7F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376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B4F8894-E273-4883-98AE-54A4F4789F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366B355-0C8A-40C5-A1F2-4D8190C78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660F8EE-4D0F-4B15-90EE-3F8AE67F3F9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9974E2E-234D-4956-B3B0-3A9EB206E01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61669A4-7DBF-4F58-93F5-46F6E7BD882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305353C-963D-4CDB-A179-531A87A0D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35D491A-202B-4DF0-9645-84B4E87F26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8229600" cy="3886200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HOUSE COMMITTEE ON WATER</a:t>
            </a:r>
            <a:br>
              <a:rPr lang="en-US" altLang="en-US" sz="3200" b="1" dirty="0"/>
            </a:br>
            <a:br>
              <a:rPr lang="en-US" altLang="en-US" sz="3200" b="1" dirty="0"/>
            </a:br>
            <a:r>
              <a:rPr lang="en-US" altLang="en-US" sz="3200" b="1" dirty="0"/>
              <a:t> KANSAS WATER LAW</a:t>
            </a:r>
            <a:br>
              <a:rPr lang="en-US" altLang="en-US" sz="3200" b="1" dirty="0"/>
            </a:br>
            <a:br>
              <a:rPr lang="en-US" altLang="en-US" sz="3200" b="1" dirty="0"/>
            </a:br>
            <a:r>
              <a:rPr lang="en-US" altLang="en-US" sz="3200" b="1" dirty="0"/>
              <a:t>18 AUGUST 2021</a:t>
            </a:r>
            <a:br>
              <a:rPr lang="en-US" altLang="en-US" sz="3200" b="1" dirty="0"/>
            </a:br>
            <a:br>
              <a:rPr lang="en-US" altLang="en-US" sz="3200" b="1" dirty="0"/>
            </a:br>
            <a:r>
              <a:rPr lang="en-US" altLang="en-US" sz="3200" b="1" dirty="0"/>
              <a:t>GARDEN CITY, KANSAS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853C1F8-1495-4548-947B-C58B4A217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PUBLIC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2F11-C882-40F9-825E-47A1C4DE7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29982"/>
          </a:xfrm>
        </p:spPr>
        <p:txBody>
          <a:bodyPr/>
          <a:lstStyle/>
          <a:p>
            <a:pPr>
              <a:defRPr/>
            </a:pPr>
            <a:r>
              <a:rPr lang="en-US" dirty="0">
                <a:highlight>
                  <a:srgbClr val="FFFF00"/>
                </a:highlight>
              </a:rPr>
              <a:t>All water </a:t>
            </a:r>
            <a:r>
              <a:rPr lang="en-US" dirty="0"/>
              <a:t>within the state of Kansas is hereby </a:t>
            </a:r>
            <a:r>
              <a:rPr lang="en-US" dirty="0">
                <a:highlight>
                  <a:srgbClr val="FFFF00"/>
                </a:highlight>
              </a:rPr>
              <a:t>dedicated to the use of the people </a:t>
            </a:r>
            <a:r>
              <a:rPr lang="en-US" dirty="0"/>
              <a:t>of the state, subject to the control and regulation of the state in the manner herein prescribed</a:t>
            </a:r>
            <a:r>
              <a:rPr lang="en-US" sz="3600" dirty="0"/>
              <a:t>.</a:t>
            </a:r>
            <a:r>
              <a:rPr lang="en-US" sz="2400" dirty="0"/>
              <a:t> </a:t>
            </a:r>
            <a:r>
              <a:rPr lang="en-US" altLang="en-US" sz="2400" dirty="0" err="1"/>
              <a:t>K.S.A</a:t>
            </a:r>
            <a:r>
              <a:rPr lang="en-US" altLang="en-US" sz="2400" dirty="0"/>
              <a:t>. 82a-701(g)</a:t>
            </a:r>
          </a:p>
          <a:p>
            <a:pPr>
              <a:defRPr/>
            </a:pPr>
            <a:r>
              <a:rPr lang="en-US" dirty="0"/>
              <a:t>Such </a:t>
            </a:r>
            <a:r>
              <a:rPr lang="en-US" dirty="0">
                <a:highlight>
                  <a:srgbClr val="FFFF00"/>
                </a:highlight>
              </a:rPr>
              <a:t>appropriation shall not constitute ownership of such water</a:t>
            </a:r>
            <a:r>
              <a:rPr lang="en-US" dirty="0"/>
              <a:t>, and appropriation rights shall remain subject to the principle of beneficial use.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K.S.A</a:t>
            </a:r>
            <a:r>
              <a:rPr lang="en-US" altLang="en-US" sz="2400" dirty="0"/>
              <a:t>. 82a-707)</a:t>
            </a:r>
            <a:endParaRPr lang="en-US" altLang="en-US" sz="2400" cap="all" dirty="0"/>
          </a:p>
          <a:p>
            <a:pPr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3111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59627E9-CCC0-4D50-8CAA-6994B168B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WATER RIGHT REQUIRED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F5910EB-CBCB-4ABF-A061-35C1B8BB5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NO WATER RIGHT = NO WATER USE</a:t>
            </a:r>
          </a:p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DEVELOP NEW WATER RIGHT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>
                <a:cs typeface="Times New Roman" panose="02020603050405020304" pitchFamily="18" charset="0"/>
              </a:rPr>
              <a:t>ACQUIRE EXISTING WATER 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853C1F8-1495-4548-947B-C58B4A217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/>
              <a:t>WATER RIGHT DEFINED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42F11-C882-40F9-825E-47A1C4DE7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"Water right" means any </a:t>
            </a:r>
            <a:r>
              <a:rPr lang="en-US" dirty="0">
                <a:highlight>
                  <a:srgbClr val="FFFF00"/>
                </a:highlight>
              </a:rPr>
              <a:t>vested right </a:t>
            </a:r>
            <a:r>
              <a:rPr lang="en-US" dirty="0"/>
              <a:t>or </a:t>
            </a:r>
            <a:r>
              <a:rPr lang="en-US" dirty="0">
                <a:highlight>
                  <a:srgbClr val="FFFF00"/>
                </a:highlight>
              </a:rPr>
              <a:t>appropriation right </a:t>
            </a:r>
            <a:r>
              <a:rPr lang="en-US" dirty="0"/>
              <a:t>under which a person may lawfully </a:t>
            </a:r>
            <a:r>
              <a:rPr lang="en-US" dirty="0">
                <a:highlight>
                  <a:srgbClr val="FFFF00"/>
                </a:highlight>
              </a:rPr>
              <a:t>divert and use </a:t>
            </a:r>
            <a:r>
              <a:rPr lang="en-US" dirty="0"/>
              <a:t>water. It is a </a:t>
            </a:r>
            <a:r>
              <a:rPr lang="en-US" dirty="0">
                <a:highlight>
                  <a:srgbClr val="FFFF00"/>
                </a:highlight>
              </a:rPr>
              <a:t>real property right</a:t>
            </a:r>
            <a:r>
              <a:rPr lang="en-US" dirty="0"/>
              <a:t> appurtenant to and severable from the land on or in connection with which the water is used and such water right passes as an appurtenance with a conveyance of the land by deed, lease, mortgage, will, or other disposal, or by inheritance.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K.S.A</a:t>
            </a:r>
            <a:r>
              <a:rPr lang="en-US" altLang="en-US" sz="2400" dirty="0"/>
              <a:t>. 82a-701(g)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666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0E99643E-BB6C-442F-B5EC-49141663D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GROUNDWATER – SURFACE</a:t>
            </a:r>
            <a:br>
              <a:rPr lang="en-US" altLang="en-US" sz="4000" dirty="0"/>
            </a:br>
            <a:r>
              <a:rPr lang="en-US" altLang="en-US" sz="4000" dirty="0"/>
              <a:t>WATER RIGHTS</a:t>
            </a:r>
          </a:p>
        </p:txBody>
      </p:sp>
      <p:pic>
        <p:nvPicPr>
          <p:cNvPr id="12291" name="Picture 11">
            <a:extLst>
              <a:ext uri="{FF2B5EF4-FFF2-40B4-BE49-F238E27FC236}">
                <a16:creationId xmlns:a16="http://schemas.microsoft.com/office/drawing/2014/main" id="{D8B324BA-6C36-4CFE-A319-58B3BE3479E0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71600"/>
            <a:ext cx="8610600" cy="4549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559627E9-CCC0-4D50-8CAA-6994B168B1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PRIOR APPROPRIATION IN KANSAS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F5910EB-CBCB-4ABF-A061-35C1B8BB54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KANSAS WATER APPROPRIATION ACT</a:t>
            </a:r>
          </a:p>
          <a:p>
            <a:pPr marL="0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 ENACTED JUNE 28, 1945</a:t>
            </a:r>
          </a:p>
        </p:txBody>
      </p:sp>
    </p:spTree>
    <p:extLst>
      <p:ext uri="{BB962C8B-B14F-4D97-AF65-F5344CB8AC3E}">
        <p14:creationId xmlns:p14="http://schemas.microsoft.com/office/powerpoint/2010/main" val="675726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9260659-DFB9-4FDF-8840-FCFD4C96A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PRIOR APPROPRIATION PRINCIPLES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E1AC2D6-FD28-462A-9D6D-43A332B206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USUFRUCT </a:t>
            </a:r>
          </a:p>
          <a:p>
            <a:pPr eaLnBrk="1" hangingPunct="1"/>
            <a:r>
              <a:rPr lang="en-US" altLang="en-US" dirty="0"/>
              <a:t>REAL PROPERTY RIGHT</a:t>
            </a:r>
          </a:p>
          <a:p>
            <a:pPr eaLnBrk="1" hangingPunct="1"/>
            <a:r>
              <a:rPr lang="en-US" altLang="en-US" dirty="0"/>
              <a:t>1</a:t>
            </a:r>
            <a:r>
              <a:rPr lang="en-US" altLang="en-US" baseline="30000" dirty="0"/>
              <a:t>ST</a:t>
            </a:r>
            <a:r>
              <a:rPr lang="en-US" altLang="en-US" dirty="0"/>
              <a:t> IN TIME IS 1</a:t>
            </a:r>
            <a:r>
              <a:rPr lang="en-US" altLang="en-US" baseline="30000" dirty="0"/>
              <a:t>ST</a:t>
            </a:r>
            <a:r>
              <a:rPr lang="en-US" altLang="en-US" dirty="0"/>
              <a:t> IN RIGHT</a:t>
            </a:r>
          </a:p>
          <a:p>
            <a:pPr eaLnBrk="1" hangingPunct="1"/>
            <a:r>
              <a:rPr lang="en-US" altLang="en-US" dirty="0"/>
              <a:t>VESTED OR APPROPRIATION</a:t>
            </a:r>
          </a:p>
          <a:p>
            <a:pPr eaLnBrk="1" hangingPunct="1"/>
            <a:r>
              <a:rPr lang="en-US" altLang="en-US" dirty="0"/>
              <a:t>APPLICATION - PERMIT – PERFECTION</a:t>
            </a:r>
          </a:p>
          <a:p>
            <a:pPr eaLnBrk="1" hangingPunct="1"/>
            <a:r>
              <a:rPr lang="en-US" altLang="en-US" dirty="0"/>
              <a:t>MAY BE CHANGED</a:t>
            </a:r>
          </a:p>
          <a:p>
            <a:pPr eaLnBrk="1" hangingPunct="1"/>
            <a:r>
              <a:rPr lang="en-US" altLang="en-US" dirty="0"/>
              <a:t>MAY BE LOST BY ABANDONMENT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C4E0D335-10DA-40A5-B895-8122D3883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74638"/>
            <a:ext cx="82296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USUFRUCT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D64C7A34-2D91-4E5E-B93E-EB0662F8F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457200" indent="-457200" eaLnBrk="1" hangingPunct="1"/>
            <a:r>
              <a:rPr lang="en-US" altLang="en-US" dirty="0"/>
              <a:t>THE RIGHT OF ENJOYING A THING... WITHOUT ALTERING THE SUBSTANCE OF THE THING.    (BLACK’S LAW DICTIONARY)</a:t>
            </a:r>
          </a:p>
          <a:p>
            <a:pPr marL="457200" indent="-457200" eaLnBrk="1" hangingPunct="1"/>
            <a:endParaRPr lang="en-US" altLang="en-US" dirty="0"/>
          </a:p>
          <a:p>
            <a:pPr marL="457200" indent="-457200" eaLnBrk="1" hangingPunct="1"/>
            <a:r>
              <a:rPr lang="en-US" altLang="en-US" dirty="0"/>
              <a:t>THE RIGHT TO USE WATER FOR A BENEFICIAL PURPOSE. </a:t>
            </a:r>
            <a:r>
              <a:rPr lang="en-US" altLang="en-US" sz="2800" dirty="0"/>
              <a:t>(</a:t>
            </a:r>
            <a:r>
              <a:rPr lang="en-US" altLang="en-US" sz="2800" dirty="0" err="1"/>
              <a:t>K.S.A</a:t>
            </a:r>
            <a:r>
              <a:rPr lang="en-US" altLang="en-US" sz="2800" dirty="0"/>
              <a:t>. 82a-701)</a:t>
            </a:r>
          </a:p>
          <a:p>
            <a:pPr eaLnBrk="1" hangingPunct="1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518B62A-C4B9-4EEC-96AE-97B79C5E0F2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BENEFICIAL USE</a:t>
            </a:r>
          </a:p>
        </p:txBody>
      </p:sp>
      <p:pic>
        <p:nvPicPr>
          <p:cNvPr id="22531" name="Picture 10">
            <a:extLst>
              <a:ext uri="{FF2B5EF4-FFF2-40B4-BE49-F238E27FC236}">
                <a16:creationId xmlns:a16="http://schemas.microsoft.com/office/drawing/2014/main" id="{5DC1A288-B70D-4470-94F2-EF0B33BD203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600200"/>
            <a:ext cx="2108200" cy="243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16">
            <a:extLst>
              <a:ext uri="{FF2B5EF4-FFF2-40B4-BE49-F238E27FC236}">
                <a16:creationId xmlns:a16="http://schemas.microsoft.com/office/drawing/2014/main" id="{D811CC27-404E-44AE-AF90-0C3CF7FB9B5E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4146550"/>
            <a:ext cx="2590800" cy="206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18">
            <a:extLst>
              <a:ext uri="{FF2B5EF4-FFF2-40B4-BE49-F238E27FC236}">
                <a16:creationId xmlns:a16="http://schemas.microsoft.com/office/drawing/2014/main" id="{DC884EE8-C2D7-4BBA-9F78-FD439D0D044C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8975" y="1600200"/>
            <a:ext cx="35750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20">
            <a:extLst>
              <a:ext uri="{FF2B5EF4-FFF2-40B4-BE49-F238E27FC236}">
                <a16:creationId xmlns:a16="http://schemas.microsoft.com/office/drawing/2014/main" id="{25552348-2E6B-48FB-9EA7-1816D6DCA43A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4191000"/>
            <a:ext cx="32766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66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9821859-8807-43A0-9C51-A7A5BD540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REAL PROPERTY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9953-37A4-4F30-8F2F-ED4B4F0A2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It is a real property right </a:t>
            </a:r>
            <a:r>
              <a:rPr lang="en-US" sz="4000" dirty="0">
                <a:highlight>
                  <a:srgbClr val="FFFF00"/>
                </a:highlight>
              </a:rPr>
              <a:t>appurtenant to </a:t>
            </a:r>
            <a:r>
              <a:rPr lang="en-US" sz="4000" dirty="0"/>
              <a:t>and </a:t>
            </a:r>
            <a:r>
              <a:rPr lang="en-US" sz="4000" dirty="0">
                <a:highlight>
                  <a:srgbClr val="FFFF00"/>
                </a:highlight>
              </a:rPr>
              <a:t>severable from </a:t>
            </a:r>
            <a:r>
              <a:rPr lang="en-US" sz="4000" dirty="0"/>
              <a:t>the </a:t>
            </a:r>
            <a:r>
              <a:rPr lang="en-US" sz="4000" dirty="0">
                <a:highlight>
                  <a:srgbClr val="FFFF00"/>
                </a:highlight>
              </a:rPr>
              <a:t>land on or in connection with which the water is used. </a:t>
            </a:r>
            <a:r>
              <a:rPr lang="en-US" sz="2800" dirty="0">
                <a:highlight>
                  <a:srgbClr val="FFFF00"/>
                </a:highlight>
              </a:rPr>
              <a:t>(</a:t>
            </a:r>
            <a:r>
              <a:rPr lang="en-US" sz="2800" dirty="0" err="1">
                <a:highlight>
                  <a:srgbClr val="FFFF00"/>
                </a:highlight>
              </a:rPr>
              <a:t>K.S.A</a:t>
            </a:r>
            <a:r>
              <a:rPr lang="en-US" sz="2800" dirty="0">
                <a:highlight>
                  <a:srgbClr val="FFFF00"/>
                </a:highlight>
              </a:rPr>
              <a:t>. 82a-701(g))</a:t>
            </a:r>
          </a:p>
          <a:p>
            <a:pPr>
              <a:defRPr/>
            </a:pPr>
            <a:r>
              <a:rPr lang="en-US" sz="4000" dirty="0"/>
              <a:t>Can be sold, leased and conveyed</a:t>
            </a:r>
          </a:p>
          <a:p>
            <a:pPr>
              <a:defRPr/>
            </a:pPr>
            <a:r>
              <a:rPr lang="en-US" sz="4000" dirty="0"/>
              <a:t>No water = paper water right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FFC8A26-797E-452F-857E-2859EE304F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PRIORITY DATE</a:t>
            </a:r>
          </a:p>
        </p:txBody>
      </p:sp>
      <p:sp>
        <p:nvSpPr>
          <p:cNvPr id="27651" name="Rectangle 4">
            <a:extLst>
              <a:ext uri="{FF2B5EF4-FFF2-40B4-BE49-F238E27FC236}">
                <a16:creationId xmlns:a16="http://schemas.microsoft.com/office/drawing/2014/main" id="{54DA1FAE-903D-40E0-8F4A-397B41B51C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/>
              <a:t>DATE OF FILING APPLICATION</a:t>
            </a:r>
          </a:p>
          <a:p>
            <a:pPr eaLnBrk="1" hangingPunct="1"/>
            <a:r>
              <a:rPr lang="en-US" altLang="en-US" sz="3600" dirty="0"/>
              <a:t>SEQUENTIAL FILE NUMBER</a:t>
            </a:r>
          </a:p>
          <a:p>
            <a:pPr eaLnBrk="1" hangingPunct="1"/>
            <a:r>
              <a:rPr lang="en-US" altLang="en-US" sz="3600" dirty="0"/>
              <a:t>NOT APPLICABLE TO VESTED WATER RIGHTS</a:t>
            </a:r>
          </a:p>
          <a:p>
            <a:pPr eaLnBrk="1" hangingPunct="1"/>
            <a:r>
              <a:rPr lang="en-US" altLang="en-US" sz="3600" dirty="0"/>
              <a:t>PRIORITY OF DOMESTIC RIGHTS = DATE OF FIRST USE</a:t>
            </a:r>
          </a:p>
        </p:txBody>
      </p:sp>
    </p:spTree>
    <p:extLst>
      <p:ext uri="{BB962C8B-B14F-4D97-AF65-F5344CB8AC3E}">
        <p14:creationId xmlns:p14="http://schemas.microsoft.com/office/powerpoint/2010/main" val="342281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F1F95D0C-07E9-4B56-A7E9-58AAC5B422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229600" cy="4373563"/>
          </a:xfrm>
        </p:spPr>
        <p:txBody>
          <a:bodyPr/>
          <a:lstStyle/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ENERGY PRODUCTION</a:t>
            </a:r>
          </a:p>
          <a:p>
            <a:pPr eaLnBrk="1" hangingPunct="1"/>
            <a:r>
              <a:rPr lang="en-US" altLang="en-US" dirty="0"/>
              <a:t>FOOD PRODUCTION AND PROCESSING</a:t>
            </a:r>
          </a:p>
          <a:p>
            <a:pPr eaLnBrk="1" hangingPunct="1"/>
            <a:r>
              <a:rPr lang="en-US" altLang="en-US" dirty="0"/>
              <a:t>GOODS AND SERVICES</a:t>
            </a:r>
          </a:p>
          <a:p>
            <a:pPr eaLnBrk="1" hangingPunct="1"/>
            <a:r>
              <a:rPr lang="en-US" altLang="en-US" dirty="0"/>
              <a:t>RESIDENTIAL </a:t>
            </a:r>
          </a:p>
          <a:p>
            <a:pPr eaLnBrk="1" hangingPunct="1"/>
            <a:r>
              <a:rPr lang="en-US" altLang="en-US" dirty="0"/>
              <a:t>RECREATION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A6B1A886-4CC9-4E03-86BF-5903F6A4B9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858963"/>
          </a:xfrm>
        </p:spPr>
        <p:txBody>
          <a:bodyPr/>
          <a:lstStyle/>
          <a:p>
            <a:pPr eaLnBrk="1" hangingPunct="1"/>
            <a:r>
              <a:rPr lang="en-US" altLang="en-US" dirty="0"/>
              <a:t>WATER IS THE ESSENTIAL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9821859-8807-43A0-9C51-A7A5BD540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9953-37A4-4F30-8F2F-ED4B4F0A2D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/>
              <a:t>As </a:t>
            </a:r>
            <a:r>
              <a:rPr lang="en-US" sz="3600" dirty="0">
                <a:highlight>
                  <a:srgbClr val="FFFF00"/>
                </a:highlight>
              </a:rPr>
              <a:t>between persons with appropriation rights</a:t>
            </a:r>
            <a:r>
              <a:rPr lang="en-US" sz="3600" dirty="0"/>
              <a:t>, the first in time is the first in right.(</a:t>
            </a:r>
            <a:r>
              <a:rPr lang="en-US" sz="3600" dirty="0" err="1"/>
              <a:t>K.S.A</a:t>
            </a:r>
            <a:r>
              <a:rPr lang="en-US" sz="3600" dirty="0"/>
              <a:t>. 82a-707(c))</a:t>
            </a:r>
          </a:p>
          <a:p>
            <a:pPr>
              <a:defRPr/>
            </a:pPr>
            <a:r>
              <a:rPr lang="en-US" sz="3600" dirty="0"/>
              <a:t>Encourages full development and over-appropriation</a:t>
            </a:r>
          </a:p>
        </p:txBody>
      </p:sp>
    </p:spTree>
    <p:extLst>
      <p:ext uri="{BB962C8B-B14F-4D97-AF65-F5344CB8AC3E}">
        <p14:creationId xmlns:p14="http://schemas.microsoft.com/office/powerpoint/2010/main" val="25798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B9821859-8807-43A0-9C51-A7A5BD540D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PRIORITY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59953-37A4-4F30-8F2F-ED4B4F0A2D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1295400"/>
            <a:ext cx="8229600" cy="4800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Works well to regulate surface water uses from rivers and streams</a:t>
            </a:r>
          </a:p>
          <a:p>
            <a:pPr>
              <a:defRPr/>
            </a:pPr>
            <a:r>
              <a:rPr lang="en-US" sz="3600" dirty="0"/>
              <a:t>Does not work well to regulate groundwater aquifer depletion</a:t>
            </a:r>
          </a:p>
          <a:p>
            <a:pPr lvl="1">
              <a:defRPr/>
            </a:pPr>
            <a:r>
              <a:rPr lang="en-US" sz="3200" dirty="0"/>
              <a:t>Offending uses are difficult to quantify</a:t>
            </a:r>
          </a:p>
          <a:p>
            <a:pPr lvl="1">
              <a:defRPr/>
            </a:pPr>
            <a:r>
              <a:rPr lang="en-US" sz="3200" dirty="0"/>
              <a:t>Regional depletion</a:t>
            </a:r>
          </a:p>
          <a:p>
            <a:pPr lvl="1">
              <a:defRPr/>
            </a:pPr>
            <a:r>
              <a:rPr lang="en-US" sz="3200" dirty="0"/>
              <a:t>Long delay, incremental reductions</a:t>
            </a:r>
          </a:p>
          <a:p>
            <a:pPr lvl="1">
              <a:defRPr/>
            </a:pPr>
            <a:r>
              <a:rPr lang="en-US" sz="3200" dirty="0"/>
              <a:t>Majority junior – minority senior</a:t>
            </a:r>
          </a:p>
        </p:txBody>
      </p:sp>
    </p:spTree>
    <p:extLst>
      <p:ext uri="{BB962C8B-B14F-4D97-AF65-F5344CB8AC3E}">
        <p14:creationId xmlns:p14="http://schemas.microsoft.com/office/powerpoint/2010/main" val="1686956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0398E2A0-C68C-4C9F-92A2-D64E8A2BB6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VESTED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62DEE-E391-42F0-9AE2-615AE1780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/>
              <a:t>"Vested right" means the </a:t>
            </a:r>
            <a:r>
              <a:rPr lang="en-US" sz="4000" dirty="0">
                <a:highlight>
                  <a:srgbClr val="FFFF00"/>
                </a:highlight>
              </a:rPr>
              <a:t>right</a:t>
            </a:r>
            <a:r>
              <a:rPr lang="en-US" sz="4000" dirty="0"/>
              <a:t> of a person under a common law or statutory claim </a:t>
            </a:r>
            <a:r>
              <a:rPr lang="en-US" sz="4000" dirty="0">
                <a:highlight>
                  <a:srgbClr val="FFFF00"/>
                </a:highlight>
              </a:rPr>
              <a:t>to continue the use </a:t>
            </a:r>
            <a:r>
              <a:rPr lang="en-US" sz="4000" dirty="0"/>
              <a:t>of water having actually been applied to any </a:t>
            </a:r>
            <a:r>
              <a:rPr lang="en-US" sz="4000" dirty="0">
                <a:highlight>
                  <a:srgbClr val="FFFF00"/>
                </a:highlight>
              </a:rPr>
              <a:t>beneficial use</a:t>
            </a:r>
            <a:r>
              <a:rPr lang="en-US" sz="4000" dirty="0"/>
              <a:t>, including domestic use, </a:t>
            </a:r>
            <a:r>
              <a:rPr lang="en-US" sz="4000" dirty="0">
                <a:highlight>
                  <a:srgbClr val="FFFF00"/>
                </a:highlight>
              </a:rPr>
              <a:t>on or before June 28, 1945 ...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527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C2384BC9-51DE-4E93-A7B8-25287A1E67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APPROPRIATION RIGHT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85E77-7FF2-4D38-8981-A6171796B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Acquired under the Kansas Water Appropriation Act, to divert and to apply unappropriated water to a specific beneficial use.</a:t>
            </a:r>
          </a:p>
          <a:p>
            <a:pPr>
              <a:defRPr/>
            </a:pPr>
            <a:r>
              <a:rPr lang="en-US" dirty="0"/>
              <a:t>specific water supply and point of diversion</a:t>
            </a:r>
          </a:p>
          <a:p>
            <a:pPr>
              <a:defRPr/>
            </a:pPr>
            <a:r>
              <a:rPr lang="en-US" dirty="0"/>
              <a:t>specific quantity of water</a:t>
            </a:r>
          </a:p>
          <a:p>
            <a:pPr>
              <a:defRPr/>
            </a:pPr>
            <a:r>
              <a:rPr lang="en-US" dirty="0"/>
              <a:t>specific rate of diversion</a:t>
            </a:r>
          </a:p>
          <a:p>
            <a:pPr>
              <a:defRPr/>
            </a:pPr>
            <a:r>
              <a:rPr lang="en-US" dirty="0"/>
              <a:t>preference to all later appropriation rights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8002D98-0114-44E8-8119-80142AA98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DOMESTIC WATER RIGHT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4C4E75A-CE12-4004-BED6-198EC7D24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dirty="0"/>
              <a:t>APPROPRIATION RIGHT </a:t>
            </a:r>
          </a:p>
          <a:p>
            <a:pPr eaLnBrk="1" hangingPunct="1"/>
            <a:r>
              <a:rPr lang="en-US" altLang="en-US" dirty="0"/>
              <a:t>FIRST IN TIME RULE APPLIES</a:t>
            </a:r>
          </a:p>
          <a:p>
            <a:pPr eaLnBrk="1" hangingPunct="1"/>
            <a:r>
              <a:rPr lang="en-US" altLang="en-US" dirty="0"/>
              <a:t>NO PERMIT REQUIRED</a:t>
            </a:r>
          </a:p>
          <a:p>
            <a:pPr eaLnBrk="1" hangingPunct="1"/>
            <a:r>
              <a:rPr lang="en-US" altLang="en-US" dirty="0"/>
              <a:t>DIFFICULT TO DETERMINE PRIORITY</a:t>
            </a:r>
          </a:p>
          <a:p>
            <a:pPr eaLnBrk="1" hangingPunct="1"/>
            <a:r>
              <a:rPr lang="en-US" altLang="en-US" dirty="0"/>
              <a:t>DIFFICULT TO CURTAIL DEVELOPMENT</a:t>
            </a:r>
          </a:p>
          <a:p>
            <a:pPr eaLnBrk="1" hangingPunct="1"/>
            <a:r>
              <a:rPr lang="en-US" altLang="en-US" dirty="0"/>
              <a:t>IMPACTS DEPLETION OF RESOURCE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458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D8002D98-0114-44E8-8119-80142AA98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NEW APPROPRIATION RIGHT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4C4E75A-CE12-4004-BED6-198EC7D24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/>
              <a:t>APPLICATION – UNAPPROPRIATED WATER</a:t>
            </a:r>
          </a:p>
          <a:p>
            <a:pPr eaLnBrk="1" hangingPunct="1"/>
            <a:r>
              <a:rPr lang="en-US" altLang="en-US"/>
              <a:t>APPROVAL OF APPLICATION (PERMIT)</a:t>
            </a:r>
          </a:p>
          <a:p>
            <a:pPr eaLnBrk="1" hangingPunct="1"/>
            <a:r>
              <a:rPr lang="en-US" altLang="en-US"/>
              <a:t>PERFECTION OF WATER RIGHT BY USE</a:t>
            </a:r>
          </a:p>
          <a:p>
            <a:pPr lvl="1" eaLnBrk="1" hangingPunct="1"/>
            <a:r>
              <a:rPr lang="en-US" altLang="en-US"/>
              <a:t>CONSTRUCT DIVERSION WORKS</a:t>
            </a:r>
          </a:p>
          <a:p>
            <a:pPr lvl="1" eaLnBrk="1" hangingPunct="1"/>
            <a:r>
              <a:rPr lang="en-US" altLang="en-US"/>
              <a:t>DIVERT WATER </a:t>
            </a:r>
          </a:p>
          <a:p>
            <a:pPr lvl="1" eaLnBrk="1" hangingPunct="1"/>
            <a:r>
              <a:rPr lang="en-US" altLang="en-US"/>
              <a:t>APPLY TO BENEFICIAL USE</a:t>
            </a:r>
          </a:p>
          <a:p>
            <a:pPr eaLnBrk="1" hangingPunct="1"/>
            <a:r>
              <a:rPr lang="en-US" altLang="en-US"/>
              <a:t>TIME LIMIT - CERTIFICATION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Map of KDA/DWR Field Office Areas">
            <a:extLst>
              <a:ext uri="{FF2B5EF4-FFF2-40B4-BE49-F238E27FC236}">
                <a16:creationId xmlns:a16="http://schemas.microsoft.com/office/drawing/2014/main" id="{6EC1A10B-131C-454A-B3E6-13D95CCAA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46313"/>
            <a:ext cx="80010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9">
            <a:extLst>
              <a:ext uri="{FF2B5EF4-FFF2-40B4-BE49-F238E27FC236}">
                <a16:creationId xmlns:a16="http://schemas.microsoft.com/office/drawing/2014/main" id="{59F35458-8EA2-4D66-92B5-4A50FE32C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Field Offices – Division of Water Resources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BE6C02BE-5554-45A4-B965-6E828C2924A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3600"/>
              <a:t>SPECIFIC WATER SUPPLY AND   POINT OF DIVERSION</a:t>
            </a:r>
            <a:r>
              <a:rPr lang="en-US" altLang="en-US" sz="4000"/>
              <a:t> </a:t>
            </a:r>
            <a:endParaRPr lang="en-US" altLang="en-US" sz="3600"/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7FFFF225-B57B-4D47-81D2-3DA6AC2956F3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447800"/>
            <a:ext cx="3581400" cy="2395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11">
            <a:extLst>
              <a:ext uri="{FF2B5EF4-FFF2-40B4-BE49-F238E27FC236}">
                <a16:creationId xmlns:a16="http://schemas.microsoft.com/office/drawing/2014/main" id="{415E656E-8CFF-4D55-BBF7-6730EDD41E99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4038600"/>
            <a:ext cx="3733800" cy="2309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5" name="Picture 14">
            <a:extLst>
              <a:ext uri="{FF2B5EF4-FFF2-40B4-BE49-F238E27FC236}">
                <a16:creationId xmlns:a16="http://schemas.microsoft.com/office/drawing/2014/main" id="{533AAD11-3716-4EA7-8EA7-AECF43BF0823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209800"/>
            <a:ext cx="3886200" cy="291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9FC48730-0DD7-4548-9CD6-6DBCF96023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RATE OF DIVERSION</a:t>
            </a:r>
          </a:p>
        </p:txBody>
      </p:sp>
      <p:pic>
        <p:nvPicPr>
          <p:cNvPr id="26627" name="Picture 14">
            <a:extLst>
              <a:ext uri="{FF2B5EF4-FFF2-40B4-BE49-F238E27FC236}">
                <a16:creationId xmlns:a16="http://schemas.microsoft.com/office/drawing/2014/main" id="{8EE04776-F60E-4B68-AAFC-F2EE97245F9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698625"/>
            <a:ext cx="6477000" cy="4716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C1B62F7A-FD5E-4217-8951-F3EBF879C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QUANTITY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C2143-0BFA-48F6-A5E2-69AE40CF5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dirty="0"/>
              <a:t>Express conditions:</a:t>
            </a:r>
          </a:p>
          <a:p>
            <a:pPr>
              <a:defRPr/>
            </a:pPr>
            <a:r>
              <a:rPr lang="en-US" dirty="0"/>
              <a:t>a specific quantity of water</a:t>
            </a:r>
          </a:p>
          <a:p>
            <a:pPr>
              <a:defRPr/>
            </a:pPr>
            <a:r>
              <a:rPr lang="en-US" dirty="0"/>
              <a:t>must allow for a </a:t>
            </a:r>
            <a:r>
              <a:rPr lang="en-US" dirty="0">
                <a:highlight>
                  <a:srgbClr val="FFFF00"/>
                </a:highlight>
              </a:rPr>
              <a:t>reasonable raising or lowering of the static water level and for the reasonable increase or decrease of the streamflow </a:t>
            </a:r>
            <a:r>
              <a:rPr lang="en-US" dirty="0"/>
              <a:t>at the appropriator's point of diversion.             </a:t>
            </a:r>
            <a:r>
              <a:rPr lang="en-US" sz="2800" dirty="0"/>
              <a:t>(</a:t>
            </a:r>
            <a:r>
              <a:rPr lang="en-US" sz="2800" dirty="0" err="1"/>
              <a:t>K.S.A</a:t>
            </a:r>
            <a:r>
              <a:rPr lang="en-US" sz="2800" dirty="0"/>
              <a:t>. 82a-711a)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8F55D19C-26E0-4E49-8563-0BB125A04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COMMUNITIES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1955A77-2031-4438-AB00-E2EC121411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WESTERN KANSAS:  290 </a:t>
            </a:r>
            <a:r>
              <a:rPr lang="en-US" altLang="en-US" dirty="0" err="1"/>
              <a:t>GPCD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328 ACRE-FEET FOR 1,000 PEOPLE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CENTRAL KANSAS:	150 </a:t>
            </a:r>
            <a:r>
              <a:rPr lang="en-US" altLang="en-US" dirty="0" err="1"/>
              <a:t>GPCD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168 ACRE-FEET FOR 1,000 PEOPLE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EASTERN KANSAS:	130 </a:t>
            </a:r>
            <a:r>
              <a:rPr lang="en-US" altLang="en-US" dirty="0" err="1"/>
              <a:t>GPCD</a:t>
            </a:r>
            <a:endParaRPr lang="en-US" altLang="en-US" dirty="0"/>
          </a:p>
          <a:p>
            <a:pPr lvl="1" eaLnBrk="1" hangingPunct="1"/>
            <a:r>
              <a:rPr lang="en-US" altLang="en-US" dirty="0"/>
              <a:t>146 ACRE-FEET FOR 1,000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AC33F24-0A60-4B2E-AC0C-64459AD7741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QUANTITY [CONSUMPTIVE USE QUANTITY]</a:t>
            </a:r>
          </a:p>
        </p:txBody>
      </p:sp>
      <p:pic>
        <p:nvPicPr>
          <p:cNvPr id="29699" name="Picture 8">
            <a:extLst>
              <a:ext uri="{FF2B5EF4-FFF2-40B4-BE49-F238E27FC236}">
                <a16:creationId xmlns:a16="http://schemas.microsoft.com/office/drawing/2014/main" id="{85709713-7553-49C8-99CF-5E3D07443044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1600200"/>
            <a:ext cx="2914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9">
            <a:extLst>
              <a:ext uri="{FF2B5EF4-FFF2-40B4-BE49-F238E27FC236}">
                <a16:creationId xmlns:a16="http://schemas.microsoft.com/office/drawing/2014/main" id="{8C74F6DA-FE92-47BD-807C-2915707315F7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588" y="3938588"/>
            <a:ext cx="2916237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1" name="Picture 15">
            <a:extLst>
              <a:ext uri="{FF2B5EF4-FFF2-40B4-BE49-F238E27FC236}">
                <a16:creationId xmlns:a16="http://schemas.microsoft.com/office/drawing/2014/main" id="{6BB36C60-FA70-4EC8-887C-7A2B92F25722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743200"/>
            <a:ext cx="3287713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8C9A7590-2EE2-4407-9972-4F904467F7AC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PLACE OF USE</a:t>
            </a:r>
            <a:br>
              <a:rPr lang="en-US" altLang="en-US" sz="4000"/>
            </a:br>
            <a:r>
              <a:rPr lang="en-US" altLang="en-US" sz="4000"/>
              <a:t>[OWNERSHIP &amp; TITLE]</a:t>
            </a:r>
          </a:p>
        </p:txBody>
      </p:sp>
      <p:pic>
        <p:nvPicPr>
          <p:cNvPr id="19459" name="Picture 8">
            <a:extLst>
              <a:ext uri="{FF2B5EF4-FFF2-40B4-BE49-F238E27FC236}">
                <a16:creationId xmlns:a16="http://schemas.microsoft.com/office/drawing/2014/main" id="{6A1D7942-EC5C-4225-A53F-E6BF4B7FB8E2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00200"/>
            <a:ext cx="2743200" cy="2436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9">
            <a:extLst>
              <a:ext uri="{FF2B5EF4-FFF2-40B4-BE49-F238E27FC236}">
                <a16:creationId xmlns:a16="http://schemas.microsoft.com/office/drawing/2014/main" id="{7E7023B3-2DA9-4AE1-B072-019EA0FF2C7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2667000"/>
            <a:ext cx="3781425" cy="2836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10">
            <a:extLst>
              <a:ext uri="{FF2B5EF4-FFF2-40B4-BE49-F238E27FC236}">
                <a16:creationId xmlns:a16="http://schemas.microsoft.com/office/drawing/2014/main" id="{A75ED1DC-18FA-435D-ADE6-ADBB019BFC6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267200"/>
            <a:ext cx="2916238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260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31BFE47-FE97-48CD-A561-249D4E6C29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ACQUISITION BY PURCHASE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12180011-3369-4E78-B288-E0FE99174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REAL PROPERTY RIGHTS</a:t>
            </a:r>
          </a:p>
          <a:p>
            <a:pPr eaLnBrk="1" hangingPunct="1"/>
            <a:r>
              <a:rPr lang="en-US" altLang="en-US" dirty="0"/>
              <a:t>SALE</a:t>
            </a:r>
          </a:p>
          <a:p>
            <a:pPr eaLnBrk="1" hangingPunct="1"/>
            <a:r>
              <a:rPr lang="en-US" altLang="en-US" dirty="0"/>
              <a:t>LEASE</a:t>
            </a:r>
          </a:p>
          <a:p>
            <a:pPr eaLnBrk="1" hangingPunct="1"/>
            <a:r>
              <a:rPr lang="en-US" altLang="en-US" dirty="0"/>
              <a:t>CONDEMNATION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4BCEDEBB-521C-4A3B-871F-2ECEDB58E5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CHANGING A WATER RIGHT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A63C5C3-F77B-4432-A4CA-02B94781B1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ALTERATION OF EXISTING RIGHT </a:t>
            </a:r>
          </a:p>
          <a:p>
            <a:pPr lvl="1" eaLnBrk="1" hangingPunct="1"/>
            <a:r>
              <a:rPr lang="en-US" altLang="en-US" dirty="0"/>
              <a:t>CHANGE USE</a:t>
            </a:r>
          </a:p>
          <a:p>
            <a:pPr lvl="1" eaLnBrk="1" hangingPunct="1"/>
            <a:r>
              <a:rPr lang="en-US" altLang="en-US" dirty="0"/>
              <a:t>CHANGE POINT OF DIVERSION</a:t>
            </a:r>
          </a:p>
          <a:p>
            <a:pPr lvl="1" eaLnBrk="1" hangingPunct="1"/>
            <a:r>
              <a:rPr lang="en-US" altLang="en-US" dirty="0"/>
              <a:t>CHANGE PLACE OF USE</a:t>
            </a:r>
          </a:p>
          <a:p>
            <a:pPr eaLnBrk="1" hangingPunct="1"/>
            <a:r>
              <a:rPr lang="en-US" altLang="en-US" dirty="0"/>
              <a:t>ADMINISTRATIVE PROCESS</a:t>
            </a:r>
          </a:p>
          <a:p>
            <a:pPr eaLnBrk="1" hangingPunct="1"/>
            <a:r>
              <a:rPr lang="en-US" altLang="en-US" dirty="0">
                <a:highlight>
                  <a:srgbClr val="FFFF00"/>
                </a:highlight>
              </a:rPr>
              <a:t>DO NO HARM RULE</a:t>
            </a:r>
            <a:r>
              <a:rPr lang="en-US" altLang="en-US" dirty="0"/>
              <a:t> (DO NOT IMPAIR EXISTING RIGHTS JR. OR SR.)</a:t>
            </a:r>
          </a:p>
          <a:p>
            <a:pPr eaLnBrk="1" hangingPunct="1"/>
            <a:r>
              <a:rPr lang="en-US" altLang="en-US" dirty="0"/>
              <a:t>NO INCREASE OF CONSUMPTIVE USE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857715C-661A-4382-853F-396B97B67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STATE AND LOCAL</a:t>
            </a:r>
            <a:br>
              <a:rPr lang="en-US" altLang="en-US" sz="4000"/>
            </a:br>
            <a:r>
              <a:rPr lang="en-US" altLang="en-US" sz="4000"/>
              <a:t>CONSTRAINTS ON USE OF WATER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09F3631-8BB9-4ED7-BAEA-0D266CD72B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sz="2800" dirty="0"/>
              <a:t>OWNER v. OWNER PRIORITY BATTLES</a:t>
            </a:r>
          </a:p>
          <a:p>
            <a:pPr eaLnBrk="1" hangingPunct="1"/>
            <a:r>
              <a:rPr lang="en-US" altLang="en-US" sz="2800" dirty="0"/>
              <a:t>GMD’s (Groundwater Management Districts – 1972)</a:t>
            </a:r>
          </a:p>
          <a:p>
            <a:pPr eaLnBrk="1" hangingPunct="1"/>
            <a:r>
              <a:rPr lang="en-US" altLang="en-US" sz="2800" dirty="0" err="1"/>
              <a:t>IGUCA</a:t>
            </a:r>
            <a:r>
              <a:rPr lang="en-US" altLang="en-US" sz="2800" dirty="0"/>
              <a:t> (Intensive </a:t>
            </a:r>
            <a:r>
              <a:rPr lang="en-US" altLang="en-US" sz="2800" dirty="0" err="1"/>
              <a:t>Groudwater</a:t>
            </a:r>
            <a:r>
              <a:rPr lang="en-US" altLang="en-US" sz="2800" dirty="0"/>
              <a:t> Use Control Areas - 1978)</a:t>
            </a:r>
          </a:p>
          <a:p>
            <a:pPr eaLnBrk="1" hangingPunct="1"/>
            <a:r>
              <a:rPr lang="en-US" altLang="en-US" sz="2800" dirty="0"/>
              <a:t>MDS (Minimum Desirable Streamflow Limits - 1984)</a:t>
            </a:r>
          </a:p>
          <a:p>
            <a:pPr eaLnBrk="1" hangingPunct="1"/>
            <a:r>
              <a:rPr lang="en-US" altLang="en-US" sz="2800" dirty="0" err="1"/>
              <a:t>LEMA</a:t>
            </a:r>
            <a:r>
              <a:rPr lang="en-US" altLang="en-US" sz="2800" dirty="0"/>
              <a:t> (Local Enhanced Management Areas - 2012)</a:t>
            </a:r>
          </a:p>
          <a:p>
            <a:pPr eaLnBrk="1" hangingPunct="1"/>
            <a:r>
              <a:rPr lang="en-US" altLang="en-US" sz="2800" dirty="0" err="1"/>
              <a:t>WCA</a:t>
            </a:r>
            <a:r>
              <a:rPr lang="en-US" altLang="en-US" sz="2800" dirty="0"/>
              <a:t> (Water Conservation Area - 2015)</a:t>
            </a:r>
          </a:p>
          <a:p>
            <a:pPr eaLnBrk="1" hangingPunct="1"/>
            <a:endParaRPr lang="en-US" alt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1">
            <a:extLst>
              <a:ext uri="{FF2B5EF4-FFF2-40B4-BE49-F238E27FC236}">
                <a16:creationId xmlns:a16="http://schemas.microsoft.com/office/drawing/2014/main" id="{53BA555F-01A4-4C62-853F-331AB2F8B3FD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0" imgH="0" progId="AcroExch.Document.DC">
                  <p:embed/>
                </p:oleObj>
              </mc:Choice>
              <mc:Fallback>
                <p:oleObj name="Acrobat Document" r:id="rId2" imgW="0" imgH="0" progId="AcroExch.Document.DC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2">
            <a:extLst>
              <a:ext uri="{FF2B5EF4-FFF2-40B4-BE49-F238E27FC236}">
                <a16:creationId xmlns:a16="http://schemas.microsoft.com/office/drawing/2014/main" id="{C8B52E3B-AE12-4D7E-82E6-3828191A6BD8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3">
            <a:extLst>
              <a:ext uri="{FF2B5EF4-FFF2-40B4-BE49-F238E27FC236}">
                <a16:creationId xmlns:a16="http://schemas.microsoft.com/office/drawing/2014/main" id="{D776777B-B41F-4A7B-9DDA-F342A4B53524}"/>
              </a:ext>
            </a:extLst>
          </p:cNvPr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0" imgH="0" progId="AcroExch.Document.DC">
                  <p:embed/>
                </p:oleObj>
              </mc:Choice>
              <mc:Fallback>
                <p:oleObj name="Acrobat Document" r:id="rId4" imgW="0" imgH="0" progId="AcroExch.Document.DC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4">
            <a:extLst>
              <a:ext uri="{FF2B5EF4-FFF2-40B4-BE49-F238E27FC236}">
                <a16:creationId xmlns:a16="http://schemas.microsoft.com/office/drawing/2014/main" id="{346C5187-2D8F-4A7E-ADC3-5D737B5D0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88" y="131763"/>
          <a:ext cx="8507412" cy="6573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6035563" imgH="4663844" progId="AcroExch.Document.DC">
                  <p:embed/>
                </p:oleObj>
              </mc:Choice>
              <mc:Fallback>
                <p:oleObj name="Acrobat Document" r:id="rId5" imgW="6035563" imgH="4663844" progId="AcroExch.Document.D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131763"/>
                        <a:ext cx="8507412" cy="6573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7FDFD984-3F6C-434E-848A-F26CDECD8C4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73025"/>
          <a:ext cx="8686800" cy="671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035563" imgH="4663844" progId="AcroExch.Document.DC">
                  <p:embed/>
                </p:oleObj>
              </mc:Choice>
              <mc:Fallback>
                <p:oleObj name="Acrobat Document" r:id="rId2" imgW="6035563" imgH="4663844" progId="AcroExch.Document.DC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73025"/>
                        <a:ext cx="8686800" cy="671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C6D3F067-1E07-4B82-8CA1-C657534736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MINIMUM DESIREABLE STREAMFLOW (MDS)</a:t>
            </a:r>
          </a:p>
        </p:txBody>
      </p:sp>
      <p:pic>
        <p:nvPicPr>
          <p:cNvPr id="10243" name="Picture 8">
            <a:extLst>
              <a:ext uri="{FF2B5EF4-FFF2-40B4-BE49-F238E27FC236}">
                <a16:creationId xmlns:a16="http://schemas.microsoft.com/office/drawing/2014/main" id="{142E5FD2-E763-4EBA-88C0-305D3A4FBC16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508125"/>
            <a:ext cx="7848600" cy="4760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20232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Object 1">
            <a:extLst>
              <a:ext uri="{FF2B5EF4-FFF2-40B4-BE49-F238E27FC236}">
                <a16:creationId xmlns:a16="http://schemas.microsoft.com/office/drawing/2014/main" id="{B291BD22-424C-451C-A473-C1FF46D7C7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82550"/>
          <a:ext cx="6248400" cy="663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844" imgH="6035563" progId="AcroExch.Document.DC">
                  <p:embed/>
                </p:oleObj>
              </mc:Choice>
              <mc:Fallback>
                <p:oleObj name="Acrobat Document" r:id="rId2" imgW="4663844" imgH="6035563" progId="AcroExch.Document.D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82550"/>
                        <a:ext cx="6248400" cy="663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3B77B3D-5E4A-4A55-BA08-087E523B7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INTERSTATE AND FEDERAL </a:t>
            </a:r>
            <a:br>
              <a:rPr lang="en-US" altLang="en-US" sz="4000" dirty="0"/>
            </a:br>
            <a:r>
              <a:rPr lang="en-US" altLang="en-US" sz="4000" dirty="0"/>
              <a:t>CONSTRAINTS ON USE OF WATER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0664574F-5B76-48E0-96A1-BE648F6A46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INTERSTATE COMPACTS</a:t>
            </a:r>
          </a:p>
          <a:p>
            <a:pPr eaLnBrk="1" hangingPunct="1"/>
            <a:r>
              <a:rPr lang="en-US" altLang="en-US" sz="2800" dirty="0"/>
              <a:t>FEDERAL LAWS</a:t>
            </a:r>
          </a:p>
          <a:p>
            <a:pPr lvl="1" eaLnBrk="1" hangingPunct="1"/>
            <a:r>
              <a:rPr lang="en-US" altLang="en-US" dirty="0"/>
              <a:t>NATIVE AMERICAN RESERVED WATER RIGHTS</a:t>
            </a:r>
          </a:p>
          <a:p>
            <a:pPr lvl="1" eaLnBrk="1" hangingPunct="1"/>
            <a:r>
              <a:rPr lang="en-US" altLang="en-US" dirty="0"/>
              <a:t>FEDERAL RESERVED WATER RIGHTS</a:t>
            </a:r>
          </a:p>
          <a:p>
            <a:pPr lvl="1" eaLnBrk="1" hangingPunct="1"/>
            <a:r>
              <a:rPr lang="en-US" altLang="en-US" dirty="0"/>
              <a:t>PROTECTION OF NAVIGATION</a:t>
            </a:r>
          </a:p>
          <a:p>
            <a:pPr lvl="1" eaLnBrk="1" hangingPunct="1"/>
            <a:r>
              <a:rPr lang="en-US" altLang="en-US" dirty="0"/>
              <a:t>PROTECTION OF ENDANGERED SPECIES</a:t>
            </a:r>
          </a:p>
          <a:p>
            <a:pPr lvl="1" eaLnBrk="1" hangingPunct="1"/>
            <a:r>
              <a:rPr lang="en-US" altLang="en-US" dirty="0"/>
              <a:t>PUBLIC TRUST DOCTRINE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C7589107-F221-4CFA-ADCE-A8187EF7D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BASE LOAD POWER GENERATION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153DA268-3EE8-48CE-9120-38982539CCF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20000" cy="152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349 MW CAPACITY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4,575 ACRE-FEET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1,300 ACRE-FEET PER 100 MW CAPACITY</a:t>
            </a:r>
          </a:p>
        </p:txBody>
      </p:sp>
      <p:pic>
        <p:nvPicPr>
          <p:cNvPr id="5124" name="Picture 6">
            <a:extLst>
              <a:ext uri="{FF2B5EF4-FFF2-40B4-BE49-F238E27FC236}">
                <a16:creationId xmlns:a16="http://schemas.microsoft.com/office/drawing/2014/main" id="{AC8FB56B-317C-4BA3-B9FA-AFD022A68DF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352800"/>
            <a:ext cx="6248400" cy="294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>
            <a:extLst>
              <a:ext uri="{FF2B5EF4-FFF2-40B4-BE49-F238E27FC236}">
                <a16:creationId xmlns:a16="http://schemas.microsoft.com/office/drawing/2014/main" id="{3D4697EB-9880-4C66-A46C-CBEA9AA9D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/>
              <a:t>ETHANOL PRODUCTION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CDF9E35C-A72F-46B3-AF53-3345816EDEE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3 TO 5 GALLONS OF WATER = 1 GALLON ETHANOL</a:t>
            </a:r>
          </a:p>
          <a:p>
            <a:pPr eaLnBrk="1" hangingPunct="1">
              <a:defRPr/>
            </a:pPr>
            <a:r>
              <a:rPr lang="en-US" altLang="en-US" sz="2800" dirty="0"/>
              <a:t>100 </a:t>
            </a:r>
            <a:r>
              <a:rPr lang="en-US" altLang="en-US" sz="2800" dirty="0" err="1"/>
              <a:t>MGY</a:t>
            </a:r>
            <a:r>
              <a:rPr lang="en-US" altLang="en-US" sz="2800" dirty="0"/>
              <a:t> </a:t>
            </a:r>
            <a:r>
              <a:rPr lang="en-US" altLang="en-US" sz="2800" dirty="0" err="1"/>
              <a:t>ENTHANOL</a:t>
            </a:r>
            <a:endParaRPr lang="en-US" altLang="en-US" sz="2800" dirty="0"/>
          </a:p>
          <a:p>
            <a:pPr eaLnBrk="1" hangingPunct="1">
              <a:defRPr/>
            </a:pPr>
            <a:r>
              <a:rPr lang="en-US" altLang="en-US" sz="2800" dirty="0"/>
              <a:t>900 ACRE-FEET TO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2800" dirty="0"/>
              <a:t>    1,500 ACRE-FEET</a:t>
            </a:r>
          </a:p>
        </p:txBody>
      </p:sp>
      <p:pic>
        <p:nvPicPr>
          <p:cNvPr id="6148" name="Picture 7">
            <a:extLst>
              <a:ext uri="{FF2B5EF4-FFF2-40B4-BE49-F238E27FC236}">
                <a16:creationId xmlns:a16="http://schemas.microsoft.com/office/drawing/2014/main" id="{884B7113-E94E-441A-B139-A03D4139009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752600"/>
            <a:ext cx="4267200" cy="284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CE146B9-9CAC-4367-A3AE-3F7B36C817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LIVESTOCK &amp; DAIRY</a:t>
            </a:r>
          </a:p>
        </p:txBody>
      </p:sp>
      <p:sp>
        <p:nvSpPr>
          <p:cNvPr id="20483" name="Rectangle 7">
            <a:extLst>
              <a:ext uri="{FF2B5EF4-FFF2-40B4-BE49-F238E27FC236}">
                <a16:creationId xmlns:a16="http://schemas.microsoft.com/office/drawing/2014/main" id="{7BFAEAB2-C141-47A4-AEA9-82659BBB72A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/>
              <a:t>DAIRY COWS</a:t>
            </a:r>
          </a:p>
          <a:p>
            <a:pPr lvl="1" eaLnBrk="1" hangingPunct="1">
              <a:defRPr/>
            </a:pPr>
            <a:r>
              <a:rPr lang="en-US" altLang="en-US" sz="2400" dirty="0"/>
              <a:t>35 GAL/DAY +</a:t>
            </a:r>
          </a:p>
          <a:p>
            <a:pPr lvl="1" eaLnBrk="1" hangingPunct="1">
              <a:defRPr/>
            </a:pPr>
            <a:r>
              <a:rPr lang="en-US" altLang="en-US" sz="2400" dirty="0"/>
              <a:t>1,000 COWS NEED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400" dirty="0"/>
              <a:t>    40 ACRE-FEET</a:t>
            </a:r>
          </a:p>
          <a:p>
            <a:pPr lvl="1" eaLnBrk="1" hangingPunct="1">
              <a:defRPr/>
            </a:pP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800" dirty="0"/>
              <a:t>BEEF CATTLE</a:t>
            </a:r>
          </a:p>
          <a:p>
            <a:pPr lvl="1" eaLnBrk="1" hangingPunct="1">
              <a:defRPr/>
            </a:pPr>
            <a:r>
              <a:rPr lang="en-US" altLang="en-US" sz="2400" dirty="0"/>
              <a:t>10 TO 15 GAL/DAY</a:t>
            </a:r>
          </a:p>
          <a:p>
            <a:pPr lvl="1" eaLnBrk="1" hangingPunct="1">
              <a:defRPr/>
            </a:pPr>
            <a:r>
              <a:rPr lang="en-US" altLang="en-US" sz="2400" dirty="0"/>
              <a:t>10,000 HEAD NEED 112 TO 168 </a:t>
            </a:r>
          </a:p>
          <a:p>
            <a:pPr marL="457200" lvl="1" indent="0" eaLnBrk="1" hangingPunct="1">
              <a:buFontTx/>
              <a:buNone/>
              <a:defRPr/>
            </a:pPr>
            <a:r>
              <a:rPr lang="en-US" altLang="en-US" sz="2400" dirty="0"/>
              <a:t>    ACRE-FEET</a:t>
            </a:r>
          </a:p>
        </p:txBody>
      </p:sp>
      <p:pic>
        <p:nvPicPr>
          <p:cNvPr id="7172" name="Picture 10">
            <a:extLst>
              <a:ext uri="{FF2B5EF4-FFF2-40B4-BE49-F238E27FC236}">
                <a16:creationId xmlns:a16="http://schemas.microsoft.com/office/drawing/2014/main" id="{E748928F-7F56-4606-A577-586DAC4C6E67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1371600"/>
            <a:ext cx="2819400" cy="2543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11">
            <a:extLst>
              <a:ext uri="{FF2B5EF4-FFF2-40B4-BE49-F238E27FC236}">
                <a16:creationId xmlns:a16="http://schemas.microsoft.com/office/drawing/2014/main" id="{20DA6F74-717A-4C67-BEA3-B08FBF2FB8DE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4191000"/>
            <a:ext cx="2895600" cy="2311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CA7354F-3DC2-4953-81CB-5ABD51E91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WATER SUPPLY DILEMMA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8B0FBF5-1F12-4E9F-B259-41D8E7C63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410711"/>
            <a:ext cx="8229600" cy="4724400"/>
          </a:xfrm>
        </p:spPr>
        <p:txBody>
          <a:bodyPr/>
          <a:lstStyle/>
          <a:p>
            <a:pPr eaLnBrk="1" hangingPunct="1"/>
            <a:r>
              <a:rPr lang="en-US" altLang="en-US" dirty="0"/>
              <a:t>FINITE SUPPLY STATEWIDE – GEOGRAPHIC LIMITATIONS</a:t>
            </a:r>
          </a:p>
          <a:p>
            <a:pPr eaLnBrk="1" hangingPunct="1"/>
            <a:r>
              <a:rPr lang="en-US" altLang="en-US" dirty="0"/>
              <a:t>DEPLETED IN SOME LOCATIONS</a:t>
            </a:r>
          </a:p>
          <a:p>
            <a:pPr eaLnBrk="1" hangingPunct="1"/>
            <a:r>
              <a:rPr lang="en-US" altLang="en-US" dirty="0"/>
              <a:t>DEVELOPMENT DEMAND STRESSES WATER SUPPLIES:</a:t>
            </a:r>
          </a:p>
          <a:p>
            <a:pPr lvl="1" eaLnBrk="1" hangingPunct="1"/>
            <a:r>
              <a:rPr lang="en-US" altLang="en-US" dirty="0"/>
              <a:t>AWAY FROM PRODUCTION AGRICULTURE TOWARD OTHER USES</a:t>
            </a:r>
          </a:p>
          <a:p>
            <a:pPr lvl="1" eaLnBrk="1" hangingPunct="1"/>
            <a:r>
              <a:rPr lang="en-US" altLang="en-US" dirty="0"/>
              <a:t>“WATER FLOWS TO MONEY – SOMETIMES UPHILL”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35380D1-96DF-4827-98D1-764E6A71DC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/>
              <a:t>SURFACE WATER SOURCES</a:t>
            </a:r>
            <a:br>
              <a:rPr lang="en-US" altLang="en-US" sz="4000"/>
            </a:br>
            <a:r>
              <a:rPr lang="en-US" altLang="en-US" sz="4000"/>
              <a:t>RESERVOIRS AND STREAMS</a:t>
            </a:r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59D7C146-2200-4BF8-B86D-BFBF9A2B0449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782763"/>
            <a:ext cx="8153400" cy="4198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AC4DC9A6-55C2-48CC-ADFF-877BC0384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GROUNDWATER AQUIFERS</a:t>
            </a:r>
          </a:p>
        </p:txBody>
      </p:sp>
      <p:pic>
        <p:nvPicPr>
          <p:cNvPr id="11267" name="Picture 6">
            <a:extLst>
              <a:ext uri="{FF2B5EF4-FFF2-40B4-BE49-F238E27FC236}">
                <a16:creationId xmlns:a16="http://schemas.microsoft.com/office/drawing/2014/main" id="{373B5014-B64B-4A9A-A6EF-2FCDD2F4A48B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19200"/>
            <a:ext cx="8686800" cy="466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980</Words>
  <Application>Microsoft Office PowerPoint</Application>
  <PresentationFormat>On-screen Show (4:3)</PresentationFormat>
  <Paragraphs>155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Times New Roman</vt:lpstr>
      <vt:lpstr>Arial</vt:lpstr>
      <vt:lpstr>Calibri</vt:lpstr>
      <vt:lpstr>Default Design</vt:lpstr>
      <vt:lpstr>Acrobat Document</vt:lpstr>
      <vt:lpstr>HOUSE COMMITTEE ON WATER   KANSAS WATER LAW  18 AUGUST 2021  GARDEN CITY, KANSAS</vt:lpstr>
      <vt:lpstr>WATER IS THE ESSENTIAL RESOURCE</vt:lpstr>
      <vt:lpstr>COMMUNITIES</vt:lpstr>
      <vt:lpstr>BASE LOAD POWER GENERATION</vt:lpstr>
      <vt:lpstr>ETHANOL PRODUCTION</vt:lpstr>
      <vt:lpstr>LIVESTOCK &amp; DAIRY</vt:lpstr>
      <vt:lpstr>WATER SUPPLY DILEMMA</vt:lpstr>
      <vt:lpstr>SURFACE WATER SOURCES RESERVOIRS AND STREAMS</vt:lpstr>
      <vt:lpstr>GROUNDWATER AQUIFERS</vt:lpstr>
      <vt:lpstr>PUBLIC RESOURCE</vt:lpstr>
      <vt:lpstr>WATER RIGHT REQUIRED</vt:lpstr>
      <vt:lpstr>WATER RIGHT DEFINED</vt:lpstr>
      <vt:lpstr>GROUNDWATER – SURFACE WATER RIGHTS</vt:lpstr>
      <vt:lpstr>PRIOR APPROPRIATION IN KANSAS</vt:lpstr>
      <vt:lpstr>PRIOR APPROPRIATION PRINCIPLES</vt:lpstr>
      <vt:lpstr>PowerPoint Presentation</vt:lpstr>
      <vt:lpstr>BENEFICIAL USE</vt:lpstr>
      <vt:lpstr>REAL PROPERTY RIGHT</vt:lpstr>
      <vt:lpstr>PRIORITY DATE</vt:lpstr>
      <vt:lpstr>PRIORITY</vt:lpstr>
      <vt:lpstr>PRIORITY</vt:lpstr>
      <vt:lpstr>VESTED RIGHT</vt:lpstr>
      <vt:lpstr>APPROPRIATION RIGHT</vt:lpstr>
      <vt:lpstr>DOMESTIC WATER RIGHT</vt:lpstr>
      <vt:lpstr>NEW APPROPRIATION RIGHT</vt:lpstr>
      <vt:lpstr>Field Offices – Division of Water Resources</vt:lpstr>
      <vt:lpstr>SPECIFIC WATER SUPPLY AND   POINT OF DIVERSION </vt:lpstr>
      <vt:lpstr>RATE OF DIVERSION</vt:lpstr>
      <vt:lpstr>QUANTITY</vt:lpstr>
      <vt:lpstr>QUANTITY [CONSUMPTIVE USE QUANTITY]</vt:lpstr>
      <vt:lpstr>PLACE OF USE [OWNERSHIP &amp; TITLE]</vt:lpstr>
      <vt:lpstr>ACQUISITION BY PURCHASE</vt:lpstr>
      <vt:lpstr>CHANGING A WATER RIGHT</vt:lpstr>
      <vt:lpstr>STATE AND LOCAL CONSTRAINTS ON USE OF WATER</vt:lpstr>
      <vt:lpstr>PowerPoint Presentation</vt:lpstr>
      <vt:lpstr>PowerPoint Presentation</vt:lpstr>
      <vt:lpstr>MINIMUM DESIREABLE STREAMFLOW (MDS)</vt:lpstr>
      <vt:lpstr>PowerPoint Presentation</vt:lpstr>
      <vt:lpstr>INTERSTATE AND FEDERAL  CONSTRAINTS ON USE OF WATER</vt:lpstr>
    </vt:vector>
  </TitlesOfParts>
  <Company>Hope, Mills, Bolin, Collins &amp; Ramsey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K. Ramsey</dc:creator>
  <cp:lastModifiedBy>Michael K. Ramsey</cp:lastModifiedBy>
  <cp:revision>41</cp:revision>
  <cp:lastPrinted>2021-08-17T20:58:40Z</cp:lastPrinted>
  <dcterms:created xsi:type="dcterms:W3CDTF">2010-05-07T02:09:53Z</dcterms:created>
  <dcterms:modified xsi:type="dcterms:W3CDTF">2021-08-18T15:18:13Z</dcterms:modified>
</cp:coreProperties>
</file>